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67" r:id="rId5"/>
    <p:sldId id="260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4" autoAdjust="0"/>
  </p:normalViewPr>
  <p:slideViewPr>
    <p:cSldViewPr snapToGrid="0" showGuides="1">
      <p:cViewPr varScale="1">
        <p:scale>
          <a:sx n="61" d="100"/>
          <a:sy n="61" d="100"/>
        </p:scale>
        <p:origin x="533" y="58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6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8-11-2021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151119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 defTabSz="542925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C5892AE-9794-453B-B25F-986FD931BB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41795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chemeClr val="accent1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EEE73C0F-9A00-4AE6-8439-D628BBC8F4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41795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08-11-21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08-11-21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08-11-21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8-11-2021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8-11-2021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1663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8-11-2021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32915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08-11-21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7" r:id="rId8"/>
    <p:sldLayoutId id="2147483678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15AE7-7BC0-4919-9073-1A7F6BE75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betkosol</a:t>
            </a:r>
            <a:endParaRPr lang="nl-BE" dirty="0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37C5FA52-9B84-4698-8714-6A6A5F686E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038" y="1778846"/>
            <a:ext cx="6659162" cy="6659162"/>
          </a:xfr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68B67A-8F3A-4E94-AB11-0C2E92AD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</a:t>
            </a:fld>
            <a:endParaRPr lang="nl-BE" noProof="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ED06705-20F0-44A3-9C19-FC23175DADBC}"/>
              </a:ext>
            </a:extLst>
          </p:cNvPr>
          <p:cNvSpPr txBox="1"/>
          <p:nvPr/>
        </p:nvSpPr>
        <p:spPr>
          <a:xfrm>
            <a:off x="830118" y="1523038"/>
            <a:ext cx="14855869" cy="59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000" dirty="0">
                <a:solidFill>
                  <a:schemeClr val="tx2"/>
                </a:solidFill>
              </a:rPr>
              <a:t>Heb je de enquête (&lt; 3 min.) al ingevuld? Scan de QR-code of ga via de link op </a:t>
            </a:r>
            <a:r>
              <a:rPr lang="nl-BE" sz="3000" dirty="0" err="1">
                <a:solidFill>
                  <a:schemeClr val="tx2"/>
                </a:solidFill>
              </a:rPr>
              <a:t>Ufora</a:t>
            </a:r>
            <a:r>
              <a:rPr lang="nl-BE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924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07836-D557-4F29-B6C4-2D2E24D9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930EBB-2E5E-47FF-AEC6-460779489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8. EU financial interest:</a:t>
            </a:r>
          </a:p>
          <a:p>
            <a:pPr lvl="1"/>
            <a:r>
              <a:rPr lang="nl-BE" dirty="0"/>
              <a:t>High school: 20,7% yes – 79,3% no</a:t>
            </a:r>
          </a:p>
          <a:p>
            <a:pPr lvl="1"/>
            <a:r>
              <a:rPr lang="nl-BE" dirty="0" err="1"/>
              <a:t>Social</a:t>
            </a:r>
            <a:r>
              <a:rPr lang="nl-BE" dirty="0"/>
              <a:t> media: 36,6% yes – 63,4% no</a:t>
            </a:r>
          </a:p>
          <a:p>
            <a:pPr lvl="1"/>
            <a:r>
              <a:rPr lang="nl-BE" dirty="0" err="1"/>
              <a:t>Politicians</a:t>
            </a:r>
            <a:r>
              <a:rPr lang="nl-BE" dirty="0"/>
              <a:t>: 23,2% yes – 76,8 % no </a:t>
            </a:r>
          </a:p>
          <a:p>
            <a:pPr marL="719138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D4CFA23-6947-4844-91BC-E4BA0B2B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91537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6018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 </a:t>
            </a:r>
            <a:r>
              <a:rPr lang="nl-NL" dirty="0" err="1"/>
              <a:t>total</a:t>
            </a:r>
            <a:r>
              <a:rPr lang="nl-NL" dirty="0"/>
              <a:t> of 82 </a:t>
            </a:r>
            <a:r>
              <a:rPr lang="nl-NL" dirty="0" err="1"/>
              <a:t>respondents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endParaRPr lang="nl-BE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69587A65-EDB2-49A4-9728-FB73FA24E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384656"/>
              </p:ext>
            </p:extLst>
          </p:nvPr>
        </p:nvGraphicFramePr>
        <p:xfrm>
          <a:off x="4521896" y="2493088"/>
          <a:ext cx="7703506" cy="325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753">
                  <a:extLst>
                    <a:ext uri="{9D8B030D-6E8A-4147-A177-3AD203B41FA5}">
                      <a16:colId xmlns:a16="http://schemas.microsoft.com/office/drawing/2014/main" val="1376537956"/>
                    </a:ext>
                  </a:extLst>
                </a:gridCol>
                <a:gridCol w="3851753">
                  <a:extLst>
                    <a:ext uri="{9D8B030D-6E8A-4147-A177-3AD203B41FA5}">
                      <a16:colId xmlns:a16="http://schemas.microsoft.com/office/drawing/2014/main" val="1245583947"/>
                    </a:ext>
                  </a:extLst>
                </a:gridCol>
              </a:tblGrid>
              <a:tr h="1333260">
                <a:tc>
                  <a:txBody>
                    <a:bodyPr/>
                    <a:lstStyle/>
                    <a:p>
                      <a:r>
                        <a:rPr lang="nl-BE" dirty="0"/>
                        <a:t>PARTICIPANTS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NUMBER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328706"/>
                  </a:ext>
                </a:extLst>
              </a:tr>
              <a:tr h="155098">
                <a:tc>
                  <a:txBody>
                    <a:bodyPr/>
                    <a:lstStyle/>
                    <a:p>
                      <a:r>
                        <a:rPr lang="nl-BE" b="1" dirty="0"/>
                        <a:t>16-20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1" dirty="0"/>
                        <a:t>26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82600"/>
                  </a:ext>
                </a:extLst>
              </a:tr>
              <a:tr h="155098">
                <a:tc>
                  <a:txBody>
                    <a:bodyPr/>
                    <a:lstStyle/>
                    <a:p>
                      <a:r>
                        <a:rPr lang="nl-BE" b="1" dirty="0"/>
                        <a:t>21-25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1" dirty="0"/>
                        <a:t>55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535040"/>
                  </a:ext>
                </a:extLst>
              </a:tr>
              <a:tr h="155098">
                <a:tc>
                  <a:txBody>
                    <a:bodyPr/>
                    <a:lstStyle/>
                    <a:p>
                      <a:r>
                        <a:rPr lang="nl-BE" b="1" dirty="0"/>
                        <a:t>26-30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1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35180"/>
                  </a:ext>
                </a:extLst>
              </a:tr>
              <a:tr h="155098">
                <a:tc>
                  <a:txBody>
                    <a:bodyPr/>
                    <a:lstStyle/>
                    <a:p>
                      <a:r>
                        <a:rPr lang="nl-BE" b="1" dirty="0"/>
                        <a:t>Over 30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1" dirty="0"/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7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92D60-AE73-499C-B69E-5B49EF917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4D9AF0-E2A2-46C8-8009-8B26AC10B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0" algn="just">
              <a:buNone/>
            </a:pPr>
            <a:r>
              <a:rPr lang="en-US" sz="4400" dirty="0"/>
              <a:t>2. Have you ever benefited from European funds?</a:t>
            </a:r>
          </a:p>
          <a:p>
            <a:pPr marL="85725" indent="0" algn="just">
              <a:buNone/>
            </a:pPr>
            <a:endParaRPr lang="en-US" sz="4400" dirty="0"/>
          </a:p>
          <a:p>
            <a:pPr marL="85725" indent="0" algn="just">
              <a:buNone/>
            </a:pPr>
            <a:r>
              <a:rPr lang="en-US" sz="4400" dirty="0"/>
              <a:t>87% No – 13% Yes (80% Erasmus + - 10% Free Train Tickets and 10% Scholarship)</a:t>
            </a:r>
          </a:p>
          <a:p>
            <a:pPr marL="85725" indent="0" algn="just">
              <a:buNone/>
            </a:pPr>
            <a:endParaRPr lang="en-US" sz="4400" dirty="0"/>
          </a:p>
          <a:p>
            <a:pPr marL="85725" indent="0" algn="just">
              <a:buNone/>
            </a:pPr>
            <a:r>
              <a:rPr lang="en-US" sz="4400" dirty="0"/>
              <a:t>All in the range 21-25 with one exception (18-20: Erasmus+) </a:t>
            </a:r>
          </a:p>
          <a:p>
            <a:pPr marL="85725" indent="0" algn="just">
              <a:buNone/>
            </a:pPr>
            <a:endParaRPr lang="en-US" sz="4400" dirty="0"/>
          </a:p>
          <a:p>
            <a:pPr marL="85725" indent="0" algn="just">
              <a:buNone/>
            </a:pPr>
            <a:endParaRPr lang="en-US" sz="4400" dirty="0"/>
          </a:p>
          <a:p>
            <a:pPr marL="85725" indent="0" algn="just">
              <a:buNone/>
            </a:pPr>
            <a:endParaRPr lang="en-US" sz="4400" dirty="0"/>
          </a:p>
          <a:p>
            <a:pPr marL="85725" indent="0" algn="just">
              <a:buNone/>
            </a:pPr>
            <a:endParaRPr lang="nl-BE" sz="4400" dirty="0"/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B6C67CA-E6F8-4DC7-A53E-7D0D2DCD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80088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E079E-BE48-4C35-8C9C-55A56A24F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8D2CDD-45AB-4DDD-9683-4BBFC77C2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5725" indent="0" algn="just">
              <a:buNone/>
            </a:pPr>
            <a:r>
              <a:rPr lang="nl-BE" dirty="0"/>
              <a:t>3. National Financial interest</a:t>
            </a:r>
          </a:p>
          <a:p>
            <a:pPr marL="85725" indent="0" algn="just">
              <a:buNone/>
            </a:pPr>
            <a:endParaRPr lang="nl-BE" dirty="0"/>
          </a:p>
          <a:p>
            <a:pPr marL="85725" indent="0" algn="just">
              <a:buNone/>
            </a:pPr>
            <a:r>
              <a:rPr lang="nl-BE" dirty="0"/>
              <a:t>	72% yes – 28% no </a:t>
            </a:r>
          </a:p>
          <a:p>
            <a:pPr marL="85725" indent="0" algn="just">
              <a:buNone/>
            </a:pPr>
            <a:endParaRPr lang="nl-BE" dirty="0"/>
          </a:p>
          <a:p>
            <a:pPr marL="85725" indent="0" algn="just">
              <a:buNone/>
            </a:pPr>
            <a:r>
              <a:rPr lang="nl-BE" dirty="0"/>
              <a:t>Worth of </a:t>
            </a:r>
            <a:r>
              <a:rPr lang="nl-BE" dirty="0" err="1"/>
              <a:t>protection</a:t>
            </a:r>
            <a:r>
              <a:rPr lang="nl-BE" dirty="0"/>
              <a:t>: </a:t>
            </a:r>
          </a:p>
          <a:p>
            <a:pPr marL="85725" indent="0" algn="just">
              <a:buNone/>
            </a:pPr>
            <a:endParaRPr lang="nl-BE" dirty="0"/>
          </a:p>
          <a:p>
            <a:pPr marL="85725" indent="0" algn="just">
              <a:buNone/>
            </a:pPr>
            <a:r>
              <a:rPr lang="nl-BE" dirty="0"/>
              <a:t>85,2% yes – 14,8 % no </a:t>
            </a:r>
            <a:r>
              <a:rPr lang="nl-BE" dirty="0" err="1"/>
              <a:t>peculiar</a:t>
            </a:r>
            <a:r>
              <a:rPr lang="nl-BE" dirty="0"/>
              <a:t>: </a:t>
            </a:r>
            <a:r>
              <a:rPr lang="nl-BE" dirty="0" err="1"/>
              <a:t>one</a:t>
            </a:r>
            <a:r>
              <a:rPr lang="nl-BE" dirty="0"/>
              <a:t> student </a:t>
            </a:r>
            <a:r>
              <a:rPr lang="nl-BE" dirty="0" err="1"/>
              <a:t>considers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exists</a:t>
            </a:r>
            <a:r>
              <a:rPr lang="nl-BE" dirty="0"/>
              <a:t> but </a:t>
            </a:r>
            <a:r>
              <a:rPr lang="nl-BE" dirty="0" err="1"/>
              <a:t>it</a:t>
            </a:r>
            <a:r>
              <a:rPr lang="nl-BE" dirty="0"/>
              <a:t> is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worth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protected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one</a:t>
            </a:r>
            <a:r>
              <a:rPr lang="nl-BE" dirty="0"/>
              <a:t> </a:t>
            </a:r>
            <a:r>
              <a:rPr lang="nl-BE" dirty="0" err="1"/>
              <a:t>other</a:t>
            </a:r>
            <a:r>
              <a:rPr lang="nl-BE" dirty="0"/>
              <a:t> </a:t>
            </a:r>
            <a:r>
              <a:rPr lang="nl-BE" dirty="0" err="1"/>
              <a:t>considers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does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exist</a:t>
            </a:r>
            <a:r>
              <a:rPr lang="nl-BE" dirty="0"/>
              <a:t> but </a:t>
            </a:r>
            <a:r>
              <a:rPr lang="nl-BE" dirty="0" err="1"/>
              <a:t>it</a:t>
            </a:r>
            <a:r>
              <a:rPr lang="nl-BE" dirty="0"/>
              <a:t> is </a:t>
            </a:r>
            <a:r>
              <a:rPr lang="nl-BE" dirty="0" err="1"/>
              <a:t>nevertheless</a:t>
            </a:r>
            <a:r>
              <a:rPr lang="nl-BE" dirty="0"/>
              <a:t> </a:t>
            </a:r>
            <a:r>
              <a:rPr lang="nl-BE" dirty="0" err="1"/>
              <a:t>worth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protected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5EA3C2E-4351-4B14-86FE-8D5369A7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63586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CBDC8-97B3-470B-8C9D-1ED2AA10A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B084A0-C814-4F01-8A7F-6CE148E3F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BE" dirty="0"/>
              <a:t>4. EU financial interest:</a:t>
            </a:r>
          </a:p>
          <a:p>
            <a:pPr marL="85725" indent="0">
              <a:buNone/>
            </a:pPr>
            <a:endParaRPr lang="nl-BE" dirty="0"/>
          </a:p>
          <a:p>
            <a:pPr marL="85725" indent="0">
              <a:buNone/>
            </a:pPr>
            <a:r>
              <a:rPr lang="nl-BE" dirty="0" err="1"/>
              <a:t>Results</a:t>
            </a:r>
            <a:r>
              <a:rPr lang="nl-BE" dirty="0"/>
              <a:t> are </a:t>
            </a:r>
            <a:r>
              <a:rPr lang="nl-BE" dirty="0" err="1"/>
              <a:t>similar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both</a:t>
            </a:r>
            <a:r>
              <a:rPr lang="nl-BE" dirty="0"/>
              <a:t> </a:t>
            </a:r>
            <a:r>
              <a:rPr lang="nl-BE" dirty="0" err="1"/>
              <a:t>questions</a:t>
            </a:r>
            <a:r>
              <a:rPr lang="nl-BE" dirty="0"/>
              <a:t>: 82 </a:t>
            </a:r>
            <a:r>
              <a:rPr lang="nl-BE" dirty="0" err="1"/>
              <a:t>till</a:t>
            </a:r>
            <a:r>
              <a:rPr lang="nl-BE" dirty="0"/>
              <a:t> 83% </a:t>
            </a:r>
            <a:r>
              <a:rPr lang="nl-BE" dirty="0" err="1"/>
              <a:t>states</a:t>
            </a:r>
            <a:r>
              <a:rPr lang="nl-BE" dirty="0"/>
              <a:t> yes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it’s</a:t>
            </a:r>
            <a:r>
              <a:rPr lang="nl-BE" dirty="0"/>
              <a:t> </a:t>
            </a:r>
            <a:r>
              <a:rPr lang="nl-BE" dirty="0" err="1"/>
              <a:t>worth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protected</a:t>
            </a:r>
            <a:r>
              <a:rPr lang="nl-BE" dirty="0"/>
              <a:t> – 17-18% </a:t>
            </a:r>
            <a:r>
              <a:rPr lang="nl-BE" dirty="0" err="1"/>
              <a:t>considers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does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exist</a:t>
            </a:r>
            <a:endParaRPr lang="nl-BE" dirty="0"/>
          </a:p>
          <a:p>
            <a:pPr marL="85725" indent="0">
              <a:buNone/>
            </a:pPr>
            <a:r>
              <a:rPr lang="nl-BE" dirty="0"/>
              <a:t>	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8B3FF59-428B-40D9-BDB1-7BF1E173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13045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BCFBB-A054-4971-927B-C7F33823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2EBB54-4606-4CB4-824F-9660930F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BE" sz="4000" dirty="0"/>
              <a:t>5. EU </a:t>
            </a:r>
            <a:r>
              <a:rPr lang="nl-BE" sz="4000" dirty="0" err="1"/>
              <a:t>Institutions</a:t>
            </a:r>
            <a:endParaRPr lang="nl-BE" sz="4000" dirty="0"/>
          </a:p>
          <a:p>
            <a:pPr marL="85725" indent="0">
              <a:buNone/>
            </a:pPr>
            <a:r>
              <a:rPr lang="nl-BE" sz="4000" dirty="0"/>
              <a:t>90,4% </a:t>
            </a:r>
            <a:r>
              <a:rPr lang="nl-BE" sz="4000" dirty="0" err="1"/>
              <a:t>considers</a:t>
            </a:r>
            <a:r>
              <a:rPr lang="nl-BE" sz="4000" dirty="0"/>
              <a:t> </a:t>
            </a:r>
            <a:r>
              <a:rPr lang="nl-BE" sz="4000" dirty="0" err="1"/>
              <a:t>that</a:t>
            </a:r>
            <a:r>
              <a:rPr lang="nl-BE" sz="4000" dirty="0"/>
              <a:t> </a:t>
            </a:r>
            <a:r>
              <a:rPr lang="nl-BE" sz="4000" dirty="0" err="1"/>
              <a:t>the</a:t>
            </a:r>
            <a:r>
              <a:rPr lang="nl-BE" sz="4000" dirty="0"/>
              <a:t> </a:t>
            </a:r>
            <a:r>
              <a:rPr lang="nl-BE" sz="4000" dirty="0" err="1"/>
              <a:t>there</a:t>
            </a:r>
            <a:r>
              <a:rPr lang="nl-BE" sz="4000" dirty="0"/>
              <a:t> are EU </a:t>
            </a:r>
            <a:r>
              <a:rPr lang="nl-BE" sz="4000" dirty="0" err="1"/>
              <a:t>institutions</a:t>
            </a:r>
            <a:r>
              <a:rPr lang="nl-BE" sz="4000" dirty="0"/>
              <a:t> </a:t>
            </a:r>
            <a:r>
              <a:rPr lang="nl-BE" sz="4000" dirty="0" err="1"/>
              <a:t>protecting</a:t>
            </a:r>
            <a:r>
              <a:rPr lang="nl-BE" sz="4000" dirty="0"/>
              <a:t> </a:t>
            </a:r>
            <a:r>
              <a:rPr lang="nl-BE" sz="4000" dirty="0" err="1"/>
              <a:t>it</a:t>
            </a:r>
            <a:r>
              <a:rPr lang="nl-BE" sz="4000" dirty="0"/>
              <a:t> </a:t>
            </a:r>
            <a:r>
              <a:rPr lang="nl-BE" sz="4000" dirty="0" err="1"/>
              <a:t>while</a:t>
            </a:r>
            <a:r>
              <a:rPr lang="nl-BE" sz="4000" dirty="0"/>
              <a:t> 9,6% </a:t>
            </a:r>
            <a:r>
              <a:rPr lang="nl-BE" sz="4000" dirty="0" err="1"/>
              <a:t>states</a:t>
            </a:r>
            <a:r>
              <a:rPr lang="nl-BE" sz="4000" dirty="0"/>
              <a:t> </a:t>
            </a:r>
            <a:r>
              <a:rPr lang="nl-BE" sz="4000" dirty="0" err="1"/>
              <a:t>that</a:t>
            </a:r>
            <a:r>
              <a:rPr lang="nl-BE" sz="4000" dirty="0"/>
              <a:t> </a:t>
            </a:r>
            <a:r>
              <a:rPr lang="nl-BE" sz="4000" dirty="0" err="1"/>
              <a:t>this</a:t>
            </a:r>
            <a:r>
              <a:rPr lang="nl-BE" sz="4000" dirty="0"/>
              <a:t> does </a:t>
            </a:r>
            <a:r>
              <a:rPr lang="nl-BE" sz="4000" dirty="0" err="1"/>
              <a:t>not</a:t>
            </a:r>
            <a:r>
              <a:rPr lang="nl-BE" sz="4000" dirty="0"/>
              <a:t> </a:t>
            </a:r>
            <a:r>
              <a:rPr lang="nl-BE" sz="4000" dirty="0" err="1"/>
              <a:t>exist</a:t>
            </a:r>
            <a:endParaRPr lang="nl-BE" sz="4000" dirty="0"/>
          </a:p>
          <a:p>
            <a:pPr marL="85725" indent="0">
              <a:buNone/>
            </a:pPr>
            <a:endParaRPr lang="nl-BE" sz="4000" dirty="0"/>
          </a:p>
          <a:p>
            <a:pPr marL="85725" indent="0">
              <a:buNone/>
            </a:pPr>
            <a:r>
              <a:rPr lang="nl-BE" sz="4000" dirty="0"/>
              <a:t>The question </a:t>
            </a:r>
            <a:r>
              <a:rPr lang="nl-BE" sz="4000" dirty="0" err="1"/>
              <a:t>which</a:t>
            </a:r>
            <a:r>
              <a:rPr lang="nl-BE" sz="4000" dirty="0"/>
              <a:t> </a:t>
            </a:r>
            <a:r>
              <a:rPr lang="nl-BE" sz="4000" dirty="0" err="1"/>
              <a:t>institutions</a:t>
            </a:r>
            <a:r>
              <a:rPr lang="nl-BE" sz="4000" dirty="0"/>
              <a:t> deal </a:t>
            </a:r>
            <a:r>
              <a:rPr lang="nl-BE" sz="4000" dirty="0" err="1"/>
              <a:t>with</a:t>
            </a:r>
            <a:r>
              <a:rPr lang="nl-BE" sz="4000" dirty="0"/>
              <a:t> </a:t>
            </a:r>
            <a:r>
              <a:rPr lang="nl-BE" sz="4000" dirty="0" err="1"/>
              <a:t>it</a:t>
            </a:r>
            <a:r>
              <a:rPr lang="nl-BE" sz="4000" dirty="0"/>
              <a:t>, is more </a:t>
            </a:r>
            <a:r>
              <a:rPr lang="nl-BE" sz="4000" dirty="0" err="1"/>
              <a:t>fragemented</a:t>
            </a:r>
            <a:r>
              <a:rPr lang="nl-BE" sz="4000" dirty="0"/>
              <a:t>: </a:t>
            </a:r>
          </a:p>
          <a:p>
            <a:pPr>
              <a:buFontTx/>
              <a:buChar char="-"/>
            </a:pPr>
            <a:r>
              <a:rPr lang="nl-BE" sz="4000" dirty="0"/>
              <a:t>53,6% ECB</a:t>
            </a:r>
          </a:p>
          <a:p>
            <a:pPr>
              <a:buFontTx/>
              <a:buChar char="-"/>
            </a:pPr>
            <a:r>
              <a:rPr lang="nl-BE" sz="4000" dirty="0"/>
              <a:t>23,2% OLAF/</a:t>
            </a:r>
            <a:r>
              <a:rPr lang="nl-BE" sz="4000" dirty="0" err="1"/>
              <a:t>Eppo</a:t>
            </a:r>
            <a:endParaRPr lang="nl-BE" sz="4000" dirty="0"/>
          </a:p>
          <a:p>
            <a:pPr marL="85725" indent="0">
              <a:buNone/>
            </a:pPr>
            <a:r>
              <a:rPr lang="nl-BE" sz="4000" dirty="0"/>
              <a:t>- 14,5% </a:t>
            </a:r>
            <a:r>
              <a:rPr lang="nl-BE" sz="4000" dirty="0" err="1"/>
              <a:t>Eur</a:t>
            </a:r>
            <a:r>
              <a:rPr lang="nl-BE" sz="4000" dirty="0"/>
              <a:t>. </a:t>
            </a:r>
            <a:r>
              <a:rPr lang="nl-BE" sz="4000" dirty="0" err="1"/>
              <a:t>Parliament</a:t>
            </a:r>
            <a:endParaRPr lang="nl-BE" sz="4000" dirty="0"/>
          </a:p>
          <a:p>
            <a:pPr marL="85725" indent="0">
              <a:buNone/>
            </a:pPr>
            <a:r>
              <a:rPr lang="nl-BE" sz="4000" dirty="0"/>
              <a:t>- 	8,7 % ECJ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C3B9F51-58A8-4693-8D2C-1F4B9704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3609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30F6C-08A0-4F04-9D25-D64DBBCF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540C06-44AE-45EE-A0B6-B6D082266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6. Financial interest of </a:t>
            </a:r>
            <a:r>
              <a:rPr lang="nl-BE" dirty="0" err="1"/>
              <a:t>the</a:t>
            </a:r>
            <a:r>
              <a:rPr lang="nl-BE" dirty="0"/>
              <a:t> EU</a:t>
            </a:r>
          </a:p>
          <a:p>
            <a:pPr lvl="1"/>
            <a:r>
              <a:rPr lang="en-US" dirty="0"/>
              <a:t>Revenue, expenses and assets covered or acquired or due from the EU budget and the budgets of the EU institutions: 42,7 %</a:t>
            </a:r>
          </a:p>
          <a:p>
            <a:pPr lvl="1"/>
            <a:r>
              <a:rPr lang="en-US" dirty="0"/>
              <a:t>Revenue, expenses and assets covered or acquired or owed by EU Member States: 32,9%</a:t>
            </a:r>
          </a:p>
          <a:p>
            <a:pPr lvl="1"/>
            <a:r>
              <a:rPr lang="en-US" dirty="0"/>
              <a:t>Revenue, expenses and assets covered or acquired or owed by EU citizens: 24,4%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6285AA-9E7A-4500-ABA6-978F2B776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464108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EB81A-0FEB-4AE8-BCA1-C7926D061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FF4FFA-65ED-40D2-A007-028D12BAB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0">
              <a:buNone/>
            </a:pPr>
            <a:r>
              <a:rPr lang="nl-BE" sz="3600" dirty="0"/>
              <a:t>7. </a:t>
            </a:r>
            <a:r>
              <a:rPr lang="nl-BE" sz="3600" dirty="0" err="1"/>
              <a:t>Protection</a:t>
            </a:r>
            <a:r>
              <a:rPr lang="nl-BE" sz="3600" dirty="0"/>
              <a:t> </a:t>
            </a:r>
            <a:r>
              <a:rPr lang="nl-BE" sz="3600" dirty="0" err="1"/>
              <a:t>to</a:t>
            </a:r>
            <a:r>
              <a:rPr lang="nl-BE" sz="3600" dirty="0"/>
              <a:t> </a:t>
            </a:r>
            <a:r>
              <a:rPr lang="nl-BE" sz="3600" dirty="0" err="1"/>
              <a:t>avoid</a:t>
            </a:r>
            <a:r>
              <a:rPr lang="nl-BE" sz="3600" dirty="0"/>
              <a:t> </a:t>
            </a:r>
            <a:r>
              <a:rPr lang="nl-BE" sz="3600" dirty="0" err="1"/>
              <a:t>widespread</a:t>
            </a:r>
            <a:r>
              <a:rPr lang="nl-BE" sz="3600" dirty="0"/>
              <a:t> EU financial </a:t>
            </a:r>
            <a:r>
              <a:rPr lang="nl-BE" sz="3600" dirty="0" err="1"/>
              <a:t>fraud</a:t>
            </a:r>
            <a:r>
              <a:rPr lang="nl-BE" sz="3600" dirty="0"/>
              <a:t>: </a:t>
            </a:r>
          </a:p>
          <a:p>
            <a:pPr marL="85725" indent="0">
              <a:buNone/>
            </a:pPr>
            <a:r>
              <a:rPr lang="nl-BE" sz="3600" dirty="0"/>
              <a:t>	</a:t>
            </a:r>
            <a:r>
              <a:rPr lang="nl-BE" sz="3600" dirty="0" err="1"/>
              <a:t>Fairly</a:t>
            </a:r>
            <a:r>
              <a:rPr lang="nl-BE" sz="3600" dirty="0"/>
              <a:t>: 59,8 %</a:t>
            </a:r>
          </a:p>
          <a:p>
            <a:pPr marL="85725" indent="0">
              <a:buNone/>
            </a:pPr>
            <a:r>
              <a:rPr lang="nl-BE" sz="3600" dirty="0"/>
              <a:t>	</a:t>
            </a:r>
            <a:r>
              <a:rPr lang="nl-BE" sz="3600" dirty="0" err="1"/>
              <a:t>Good</a:t>
            </a:r>
            <a:r>
              <a:rPr lang="nl-BE" sz="3600" dirty="0"/>
              <a:t>: 19,5%</a:t>
            </a:r>
          </a:p>
          <a:p>
            <a:pPr marL="85725" indent="0">
              <a:buNone/>
            </a:pPr>
            <a:r>
              <a:rPr lang="nl-BE" sz="3600" dirty="0"/>
              <a:t>	</a:t>
            </a:r>
            <a:r>
              <a:rPr lang="nl-BE" sz="3600" dirty="0" err="1"/>
              <a:t>Insufficient</a:t>
            </a:r>
            <a:r>
              <a:rPr lang="nl-BE" sz="3600" dirty="0"/>
              <a:t>: 17,1% </a:t>
            </a:r>
          </a:p>
          <a:p>
            <a:pPr marL="85725" indent="0">
              <a:buNone/>
            </a:pPr>
            <a:r>
              <a:rPr lang="nl-BE" sz="3600" dirty="0"/>
              <a:t>	</a:t>
            </a:r>
            <a:r>
              <a:rPr lang="nl-BE" sz="3600" dirty="0" err="1"/>
              <a:t>Very</a:t>
            </a:r>
            <a:r>
              <a:rPr lang="nl-BE" sz="3600" dirty="0"/>
              <a:t> </a:t>
            </a:r>
            <a:r>
              <a:rPr lang="nl-BE" sz="3600" dirty="0" err="1"/>
              <a:t>good</a:t>
            </a:r>
            <a:r>
              <a:rPr lang="nl-BE" sz="3600" dirty="0"/>
              <a:t>: 3,7%</a:t>
            </a:r>
          </a:p>
          <a:p>
            <a:pPr marL="85725" indent="0">
              <a:buNone/>
            </a:pPr>
            <a:endParaRPr lang="nl-BE" sz="3600" dirty="0"/>
          </a:p>
          <a:p>
            <a:pPr marL="85725" indent="0">
              <a:buNone/>
            </a:pPr>
            <a:r>
              <a:rPr lang="nl-BE" sz="3600" dirty="0"/>
              <a:t>In Member State:</a:t>
            </a:r>
          </a:p>
          <a:p>
            <a:pPr marL="85725" indent="0">
              <a:buNone/>
            </a:pPr>
            <a:r>
              <a:rPr lang="nl-BE" sz="3600" dirty="0"/>
              <a:t>	73,2% Belgium is </a:t>
            </a:r>
            <a:r>
              <a:rPr lang="nl-BE" sz="3600" dirty="0" err="1"/>
              <a:t>committed</a:t>
            </a:r>
            <a:endParaRPr lang="nl-BE" sz="3600" dirty="0"/>
          </a:p>
          <a:p>
            <a:pPr marL="85725" indent="0">
              <a:buNone/>
            </a:pPr>
            <a:r>
              <a:rPr lang="nl-BE" sz="3600" dirty="0"/>
              <a:t>	26,8% Belgium is </a:t>
            </a:r>
            <a:r>
              <a:rPr lang="nl-BE" sz="3600" dirty="0" err="1"/>
              <a:t>not</a:t>
            </a:r>
            <a:r>
              <a:rPr lang="nl-BE" sz="3600" dirty="0"/>
              <a:t> </a:t>
            </a:r>
            <a:r>
              <a:rPr lang="nl-BE" sz="3600" dirty="0" err="1"/>
              <a:t>committed</a:t>
            </a:r>
            <a:endParaRPr lang="nl-BE" sz="3600" dirty="0"/>
          </a:p>
          <a:p>
            <a:pPr marL="85725" indent="0">
              <a:buNone/>
            </a:pPr>
            <a:endParaRPr lang="nl-BE" sz="3600" dirty="0"/>
          </a:p>
          <a:p>
            <a:pPr marL="85725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7FBBFFB-49D1-45A8-A12B-144B408A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559374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RE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DC4E28"/>
      </a:accent1>
      <a:accent2>
        <a:srgbClr val="E0603E"/>
      </a:accent2>
      <a:accent3>
        <a:srgbClr val="E37153"/>
      </a:accent3>
      <a:accent4>
        <a:srgbClr val="E78369"/>
      </a:accent4>
      <a:accent5>
        <a:srgbClr val="EA957E"/>
      </a:accent5>
      <a:accent6>
        <a:srgbClr val="EEA794"/>
      </a:accent6>
      <a:hlink>
        <a:srgbClr val="1E64C8"/>
      </a:hlink>
      <a:folHlink>
        <a:srgbClr val="1E64C8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–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UGent_NL_RE.potx" id="{DD0C8BA7-C65B-439C-97D8-AB5EC0BC6748}" vid="{742CF105-13B8-4237-A3AE-0D158D2C3D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67C9628026E84A9AB4FF4481A99BEA" ma:contentTypeVersion="14" ma:contentTypeDescription="Een nieuw document maken." ma:contentTypeScope="" ma:versionID="e2992bfd0972482b80bbc4ed2951c065">
  <xsd:schema xmlns:xsd="http://www.w3.org/2001/XMLSchema" xmlns:xs="http://www.w3.org/2001/XMLSchema" xmlns:p="http://schemas.microsoft.com/office/2006/metadata/properties" xmlns:ns3="792a9715-8739-40cd-a16f-3318651ca932" xmlns:ns4="e815cc9c-914c-4e6e-9b0e-636f3dc3e59b" targetNamespace="http://schemas.microsoft.com/office/2006/metadata/properties" ma:root="true" ma:fieldsID="63f12538a1e9eb44b43687c8ad1e8f9a" ns3:_="" ns4:_="">
    <xsd:import namespace="792a9715-8739-40cd-a16f-3318651ca932"/>
    <xsd:import namespace="e815cc9c-914c-4e6e-9b0e-636f3dc3e5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2a9715-8739-40cd-a16f-3318651ca9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15cc9c-914c-4e6e-9b0e-636f3dc3e5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2E2E77-5447-4AC5-8F6F-4135EC20B3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FE2761-5D14-4EAA-9C7D-0CDC881D2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2a9715-8739-40cd-a16f-3318651ca932"/>
    <ds:schemaRef ds:uri="e815cc9c-914c-4e6e-9b0e-636f3dc3e5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E0BDB7-2D60-4867-A3B7-6B953840C160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e815cc9c-914c-4e6e-9b0e-636f3dc3e59b"/>
    <ds:schemaRef ds:uri="http://purl.org/dc/elements/1.1/"/>
    <ds:schemaRef ds:uri="http://purl.org/dc/terms/"/>
    <ds:schemaRef ds:uri="792a9715-8739-40cd-a16f-3318651ca932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PowerPoint_UGent_NL_RE</Template>
  <TotalTime>341</TotalTime>
  <Words>397</Words>
  <Application>Microsoft Office PowerPoint</Application>
  <PresentationFormat>Aangepast</PresentationFormat>
  <Paragraphs>77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betkosol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</vt:vector>
  </TitlesOfParts>
  <Manager/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Flore Claus</dc:creator>
  <cp:keywords/>
  <dc:description/>
  <cp:lastModifiedBy>Alexander De Becker</cp:lastModifiedBy>
  <cp:revision>13</cp:revision>
  <dcterms:created xsi:type="dcterms:W3CDTF">2021-10-25T09:48:41Z</dcterms:created>
  <dcterms:modified xsi:type="dcterms:W3CDTF">2021-11-08T22:23:30Z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lpwstr>20</vt:lpwstr>
  </property>
  <property fmtid="{D5CDD505-2E9C-101B-9397-08002B2CF9AE}" pid="6" name="ContentTypeId">
    <vt:lpwstr>0x0101002E67C9628026E84A9AB4FF4481A99BEA</vt:lpwstr>
  </property>
</Properties>
</file>